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25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Bond" initials="EB" lastIdx="1" clrIdx="0">
    <p:extLst>
      <p:ext uri="{19B8F6BF-5375-455C-9EA6-DF929625EA0E}">
        <p15:presenceInfo xmlns:p15="http://schemas.microsoft.com/office/powerpoint/2012/main" userId="179f3d8d0b58e4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74567" autoAdjust="0"/>
  </p:normalViewPr>
  <p:slideViewPr>
    <p:cSldViewPr snapToGrid="0">
      <p:cViewPr varScale="1">
        <p:scale>
          <a:sx n="65" d="100"/>
          <a:sy n="65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5T18:28:43.912" idx="1">
    <p:pos x="7539" y="2059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8B1790-77AE-4095-8F4D-946612736058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3BA55-7635-48DF-A98B-600652C4C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6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95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3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3755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07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06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34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81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5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1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2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6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3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9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3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C1BC1D9-DCD3-48C0-A68C-4A9153B999FD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F4D960B-5A3D-4E81-A2B2-7EFBC2BA5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81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9E94-9A1C-4EB0-BBD2-8D7635A2D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Crash Course on Classical Theory of Computation</a:t>
            </a:r>
            <a:endParaRPr lang="en-US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69D4FC-7597-4CFC-B3F1-7E0055302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182955"/>
            <a:ext cx="9440034" cy="1049867"/>
          </a:xfrm>
        </p:spPr>
        <p:txBody>
          <a:bodyPr/>
          <a:lstStyle/>
          <a:p>
            <a:r>
              <a:rPr lang="en-US" dirty="0"/>
              <a:t>Eric Bond Fall 2017</a:t>
            </a:r>
          </a:p>
        </p:txBody>
      </p:sp>
    </p:spTree>
    <p:extLst>
      <p:ext uri="{BB962C8B-B14F-4D97-AF65-F5344CB8AC3E}">
        <p14:creationId xmlns:p14="http://schemas.microsoft.com/office/powerpoint/2010/main" val="1047881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B585-C85F-4D6C-8B1A-5901A6A1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FOL Syntax for Elementary Number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6175-0A08-4869-BC2B-CF6949CED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Has</a:t>
            </a:r>
          </a:p>
          <a:p>
            <a:pPr lvl="1"/>
            <a:r>
              <a:rPr lang="en-US" dirty="0">
                <a:effectLst/>
              </a:rPr>
              <a:t>Equality</a:t>
            </a:r>
          </a:p>
          <a:p>
            <a:pPr lvl="1" fontAlgn="ctr"/>
            <a:r>
              <a:rPr lang="en-US" dirty="0">
                <a:effectLst/>
              </a:rPr>
              <a:t>1 two-place predicate symbol:  &lt;</a:t>
            </a:r>
          </a:p>
          <a:p>
            <a:pPr lvl="1" fontAlgn="ctr"/>
            <a:r>
              <a:rPr lang="en-US" dirty="0">
                <a:effectLst/>
              </a:rPr>
              <a:t>Constant symbol:  </a:t>
            </a:r>
            <a:r>
              <a:rPr lang="en-US" b="1" dirty="0">
                <a:effectLst/>
              </a:rPr>
              <a:t>0</a:t>
            </a:r>
            <a:endParaRPr lang="en-US" dirty="0">
              <a:effectLst/>
            </a:endParaRPr>
          </a:p>
          <a:p>
            <a:pPr lvl="1" fontAlgn="ctr"/>
            <a:r>
              <a:rPr lang="en-US" dirty="0">
                <a:effectLst/>
              </a:rPr>
              <a:t>1 One-place function symbol: </a:t>
            </a:r>
            <a:r>
              <a:rPr lang="en-US" b="1" dirty="0">
                <a:effectLst/>
              </a:rPr>
              <a:t>S </a:t>
            </a:r>
            <a:r>
              <a:rPr lang="en-US" dirty="0">
                <a:effectLst/>
              </a:rPr>
              <a:t> (successor)</a:t>
            </a:r>
          </a:p>
          <a:p>
            <a:pPr lvl="1" fontAlgn="ctr"/>
            <a:r>
              <a:rPr lang="en-US" dirty="0">
                <a:effectLst/>
              </a:rPr>
              <a:t>3 Two-place function symbols:</a:t>
            </a:r>
          </a:p>
          <a:p>
            <a:pPr lvl="2" fontAlgn="ctr"/>
            <a:r>
              <a:rPr lang="en-US" dirty="0">
                <a:effectLst/>
              </a:rPr>
              <a:t>+  (addition)</a:t>
            </a:r>
          </a:p>
          <a:p>
            <a:pPr lvl="2" fontAlgn="ctr"/>
            <a:r>
              <a:rPr lang="en-US" dirty="0">
                <a:effectLst/>
              </a:rPr>
              <a:t>*  (multiplication)</a:t>
            </a:r>
          </a:p>
          <a:p>
            <a:pPr lvl="2" fontAlgn="ctr"/>
            <a:r>
              <a:rPr lang="en-US" dirty="0">
                <a:effectLst/>
              </a:rPr>
              <a:t>E  (exponent)</a:t>
            </a:r>
          </a:p>
          <a:p>
            <a:pPr lvl="2" fontAlgn="ctr"/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Picture 3" descr="C:\Users\bond15\AppData\Local\Temp\msohtmlclip1\02\clip_image011.png">
            <a:extLst>
              <a:ext uri="{FF2B5EF4-FFF2-40B4-BE49-F238E27FC236}">
                <a16:creationId xmlns:a16="http://schemas.microsoft.com/office/drawing/2014/main" id="{DF9E8871-F302-4FED-973A-95D7BA4BBA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21" y="1999342"/>
            <a:ext cx="19177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hine generated alternative text:&#10;Y [ If is nonzero, then VI is the successor of some number.] &#10;V VI (VI O -9 3 = Sth). ">
            <a:extLst>
              <a:ext uri="{FF2B5EF4-FFF2-40B4-BE49-F238E27FC236}">
                <a16:creationId xmlns:a16="http://schemas.microsoft.com/office/drawing/2014/main" id="{504143D6-81FA-4074-940F-F0C9E2EDA2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57" y="3126921"/>
            <a:ext cx="4991100" cy="102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69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3769-50AD-4F39-9F7B-422D69C1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Elementary Semantics (2-value Logic)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BB28DF-E5DA-4D7E-AC76-E3F368FD3A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S be the set of all sentence symbols.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 be the set of </a:t>
                </a:r>
                <a:r>
                  <a:rPr lang="en-US" dirty="0" err="1"/>
                  <a:t>wff</a:t>
                </a:r>
                <a:r>
                  <a:rPr lang="en-US" dirty="0"/>
                  <a:t> that can be built from S and the 5 rules.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r>
                  <a:rPr lang="en-US" dirty="0"/>
                  <a:t>Definition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</a:t>
                </a:r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BB28DF-E5DA-4D7E-AC76-E3F368FD3A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:\Users\bond15\AppData\Local\Temp\msohtmlclip1\02\clip_image013.png">
            <a:extLst>
              <a:ext uri="{FF2B5EF4-FFF2-40B4-BE49-F238E27FC236}">
                <a16:creationId xmlns:a16="http://schemas.microsoft.com/office/drawing/2014/main" id="{F8350046-19E2-4DF7-9454-7A4D1BA84E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5" y="2227943"/>
            <a:ext cx="13462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bond15\AppData\Local\Temp\msohtmlclip1\02\clip_image014.png">
            <a:extLst>
              <a:ext uri="{FF2B5EF4-FFF2-40B4-BE49-F238E27FC236}">
                <a16:creationId xmlns:a16="http://schemas.microsoft.com/office/drawing/2014/main" id="{9D08BF3D-4377-4F36-97AC-5C0A84488C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5" y="3041003"/>
            <a:ext cx="13652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bond15\AppData\Local\Temp\msohtmlclip1\02\clip_image015.png">
            <a:extLst>
              <a:ext uri="{FF2B5EF4-FFF2-40B4-BE49-F238E27FC236}">
                <a16:creationId xmlns:a16="http://schemas.microsoft.com/office/drawing/2014/main" id="{50255F7F-32A1-4B58-B546-CB0B253A95D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5" y="3926895"/>
            <a:ext cx="2317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hine generated alternative text:&#10;T if F, ">
            <a:extLst>
              <a:ext uri="{FF2B5EF4-FFF2-40B4-BE49-F238E27FC236}">
                <a16:creationId xmlns:a16="http://schemas.microsoft.com/office/drawing/2014/main" id="{16453442-E27D-4110-BD2D-7AF0E9AE63A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90" y="3885947"/>
            <a:ext cx="2491467" cy="49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hine generated alternative text:&#10;3. &#10;5. &#10;F &#10;T &#10;F &#10;F &#10;T &#10;T &#10;F &#10;if ii(a) = &#10;otherwise. &#10;if &#10;otherwise. &#10;if F(a) &#10;if ii(a) ii(ß), &#10;otherwise. &#10;T &#10;T &#10;T &#10;and ii(ß) T, &#10;or ii(ß) = T (or both), &#10;and F(ß) = F, ">
            <a:extLst>
              <a:ext uri="{FF2B5EF4-FFF2-40B4-BE49-F238E27FC236}">
                <a16:creationId xmlns:a16="http://schemas.microsoft.com/office/drawing/2014/main" id="{AE5487C1-19A2-4F0B-91C7-85C94D62897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890" y="4384095"/>
            <a:ext cx="4336596" cy="2022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90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5D90-7C11-48F1-9177-DD95A0F6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DAD2A-4F9D-4619-97E5-B14446A102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define an ‘interpretation’ of a well formed formula in propositional logic.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5DAD2A-4F9D-4619-97E5-B14446A10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:\Users\bond15\AppData\Local\Temp\msohtmlclip1\02\clip_image018.png">
            <a:extLst>
              <a:ext uri="{FF2B5EF4-FFF2-40B4-BE49-F238E27FC236}">
                <a16:creationId xmlns:a16="http://schemas.microsoft.com/office/drawing/2014/main" id="{B4C0C70B-F145-4D4E-ADD6-3F9771E1076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376" y="2333074"/>
            <a:ext cx="35306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636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96BF-1625-480A-9E9D-C48FBFA7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pic>
        <p:nvPicPr>
          <p:cNvPr id="4" name="Content Placeholder 3" descr="Machine generated alternative text:&#10;RECURSION THEOREM Assume that the subset C of U is freely gen- &#10;erated from B by f and g, where &#10;Further assume that V is a set and F, G, and h functions such that &#10;Then there is a unique function &#10;such that &#10;(i) For x in B, n(x) = h(x); &#10;(ii) For x, yin C, &#10;F (Fl(x), my)), ">
            <a:extLst>
              <a:ext uri="{FF2B5EF4-FFF2-40B4-BE49-F238E27FC236}">
                <a16:creationId xmlns:a16="http://schemas.microsoft.com/office/drawing/2014/main" id="{87BFF27D-C396-4498-941A-0916D66B94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703" y="1871924"/>
            <a:ext cx="4365945" cy="3843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318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9C22-C2C9-4C1A-9D38-A217146F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Theoretic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F359F-D17D-4494-8E50-5171D08E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3" descr="Machine generated alternative text:&#10;Formally, a structure 21 for our given first-order language is a function &#10;whose domain is the set of parameters and such thatl ">
            <a:extLst>
              <a:ext uri="{FF2B5EF4-FFF2-40B4-BE49-F238E27FC236}">
                <a16:creationId xmlns:a16="http://schemas.microsoft.com/office/drawing/2014/main" id="{A4979655-D133-4C3F-A3EA-2F50FF6A2F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01" y="2214077"/>
            <a:ext cx="54419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hine generated alternative text:&#10;1. 21 assigns to the quantifier symbol V a nonempty set 1211 called &#10;the universe (or domain) of 21. &#10;2. 21 assigns to each n-place predicate symbol P an n-ary relation &#10;pet c 1211'1; i.e., p 21 is a set of n-tuples of members of the universe. &#10;3. 21 assigns to each constant symbol c a member of the uni- &#10;verse 1211. &#10;4. 21 assigns to each n-place function symbol f an n-ary operation &#10;f 21 on 1211; i.e., f 21 : —Y 1211. ">
            <a:extLst>
              <a:ext uri="{FF2B5EF4-FFF2-40B4-BE49-F238E27FC236}">
                <a16:creationId xmlns:a16="http://schemas.microsoft.com/office/drawing/2014/main" id="{233B8FE8-16B5-418E-A836-A1B72DB6F3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51" y="2689096"/>
            <a:ext cx="54610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bond15\AppData\Local\Temp\msohtmlclip1\02\clip_image022.png">
            <a:extLst>
              <a:ext uri="{FF2B5EF4-FFF2-40B4-BE49-F238E27FC236}">
                <a16:creationId xmlns:a16="http://schemas.microsoft.com/office/drawing/2014/main" id="{E48ED944-A4D7-4F17-88BF-1614CB7EC8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551" y="5107215"/>
            <a:ext cx="1473200" cy="36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92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4C21-1A6E-40FC-BC32-C5AFA0C9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Swapping</a:t>
            </a:r>
          </a:p>
        </p:txBody>
      </p:sp>
      <p:pic>
        <p:nvPicPr>
          <p:cNvPr id="4" name="Picture 3" descr="Machine generated alternative text:&#10;EXAMPLE. Consider the language for set theory, whose only param- &#10;eter (other than V) is e. Take the structure 21 with &#10;1211 = the set of natural numbers, &#10;= the set of pairs (m, n) such that m &lt; n. ">
            <a:extLst>
              <a:ext uri="{FF2B5EF4-FFF2-40B4-BE49-F238E27FC236}">
                <a16:creationId xmlns:a16="http://schemas.microsoft.com/office/drawing/2014/main" id="{1466281F-BD38-48DF-AFAD-528AA1D316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857500"/>
            <a:ext cx="5302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bond15\AppData\Local\Temp\msohtmlclip1\02\clip_image022.png">
            <a:extLst>
              <a:ext uri="{FF2B5EF4-FFF2-40B4-BE49-F238E27FC236}">
                <a16:creationId xmlns:a16="http://schemas.microsoft.com/office/drawing/2014/main" id="{4FA2AE83-D42E-4DB3-A954-C0A9022EB48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76" y="4757251"/>
            <a:ext cx="1473200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5C3661-3B5D-4353-9862-E1591C931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And with a different structure….</a:t>
            </a:r>
          </a:p>
        </p:txBody>
      </p:sp>
    </p:spTree>
    <p:extLst>
      <p:ext uri="{BB962C8B-B14F-4D97-AF65-F5344CB8AC3E}">
        <p14:creationId xmlns:p14="http://schemas.microsoft.com/office/powerpoint/2010/main" val="146396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F025-A22B-44CA-A594-B40E2EC2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Homomorphic Structures and Alternative Logics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2914-0BA9-43FC-A8C2-162D6F431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Wff</a:t>
            </a:r>
            <a:r>
              <a:rPr lang="en-US" dirty="0"/>
              <a:t> of FOL are Inductively generated as well..</a:t>
            </a:r>
          </a:p>
          <a:p>
            <a:r>
              <a:rPr lang="en-US" dirty="0"/>
              <a:t>Definable Structures?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Vector Spaces</a:t>
            </a:r>
          </a:p>
          <a:p>
            <a:pPr lvl="1"/>
            <a:r>
              <a:rPr lang="en-US" dirty="0"/>
              <a:t>Fields</a:t>
            </a:r>
          </a:p>
          <a:p>
            <a:pPr lvl="1"/>
            <a:r>
              <a:rPr lang="en-US" dirty="0"/>
              <a:t>Graphs</a:t>
            </a:r>
          </a:p>
          <a:p>
            <a:r>
              <a:rPr lang="en-US" dirty="0"/>
              <a:t> Many valued logic</a:t>
            </a:r>
          </a:p>
          <a:p>
            <a:pPr lvl="1"/>
            <a:r>
              <a:rPr lang="en-US" dirty="0"/>
              <a:t>Possibility Theory vs Probability Theory</a:t>
            </a:r>
          </a:p>
          <a:p>
            <a:pPr lvl="1"/>
            <a:r>
              <a:rPr lang="en-US" dirty="0"/>
              <a:t>Set Theory vs Fuzzy Set Theory</a:t>
            </a:r>
          </a:p>
        </p:txBody>
      </p:sp>
      <p:pic>
        <p:nvPicPr>
          <p:cNvPr id="4" name="Picture 3" descr="C:\Users\bond15\AppData\Local\Temp\msohtmlclip1\02\clip_image024.png">
            <a:extLst>
              <a:ext uri="{FF2B5EF4-FFF2-40B4-BE49-F238E27FC236}">
                <a16:creationId xmlns:a16="http://schemas.microsoft.com/office/drawing/2014/main" id="{DA761557-162D-4108-9831-52ADF956D9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78" y="2184400"/>
            <a:ext cx="1123950" cy="3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bond15\AppData\Local\Temp\msohtmlclip1\02\clip_image025.png">
            <a:extLst>
              <a:ext uri="{FF2B5EF4-FFF2-40B4-BE49-F238E27FC236}">
                <a16:creationId xmlns:a16="http://schemas.microsoft.com/office/drawing/2014/main" id="{BBCA6C91-E98B-4182-81AF-0332514CAD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614" y="1732449"/>
            <a:ext cx="1651000" cy="12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hine generated alternative text:&#10;HOMOMORPHISM THEOREM Let h be a homomorphism of into B, &#10;and let s map the set of variables into 1211. &#10;(a) For any term t, we have = h o s(t), where S(t) is &#10;computed in 21 and h o s(t) is computed in B. &#10;(b) For any quantifier-free formula a not containing the equal- &#10;ity symbol, &#10;a[sl iff a [hosl. &#10;(c) If h is one-to-one (i.e., is an isomorphism of 21 into B), &#10;then in part (b) we may delete the restriction &quot;not containing the &#10;equality symbol.&quot; &#10;(d) If h is a homomorphism of 21 onto B, then in (b) we may &#10;delete the restriction &quot;quantifier-free.&quot; ">
            <a:extLst>
              <a:ext uri="{FF2B5EF4-FFF2-40B4-BE49-F238E27FC236}">
                <a16:creationId xmlns:a16="http://schemas.microsoft.com/office/drawing/2014/main" id="{9A87E133-C70A-45E2-B94B-732337280D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5" y="3173898"/>
            <a:ext cx="5461000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79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955E-271C-409A-BBA9-59709E62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History of Logic, Rise of Axiomatic Mathematics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D65A-E257-44A6-91CB-3EC7C170A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773005" cy="405875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Aristotle: Syllogisms, ‘Categories’</a:t>
            </a:r>
          </a:p>
          <a:p>
            <a:r>
              <a:rPr lang="en-US" dirty="0"/>
              <a:t>Gottfried Leibniz (1700s): </a:t>
            </a:r>
          </a:p>
          <a:p>
            <a:pPr lvl="1"/>
            <a:r>
              <a:rPr lang="en-US" dirty="0"/>
              <a:t>Universal Characteristic</a:t>
            </a:r>
          </a:p>
          <a:p>
            <a:pPr lvl="1"/>
            <a:r>
              <a:rPr lang="en-US" dirty="0"/>
              <a:t>Does a universal and formal language able to express all Mathematical, Scientific, and Metaphysical concepts exist? What would its calculus be?</a:t>
            </a:r>
          </a:p>
          <a:p>
            <a:r>
              <a:rPr lang="en-US" dirty="0" err="1"/>
              <a:t>Gottlob</a:t>
            </a:r>
            <a:r>
              <a:rPr lang="en-US" dirty="0"/>
              <a:t> </a:t>
            </a:r>
            <a:r>
              <a:rPr lang="en-US" dirty="0" err="1"/>
              <a:t>Frege</a:t>
            </a:r>
            <a:r>
              <a:rPr lang="en-US" dirty="0"/>
              <a:t>(mid 1800s):</a:t>
            </a:r>
          </a:p>
          <a:p>
            <a:pPr lvl="1"/>
            <a:r>
              <a:rPr lang="en-US" i="1" dirty="0"/>
              <a:t>A Formal Language for Pure Thought Modeled on that of Arithmetic</a:t>
            </a:r>
          </a:p>
          <a:p>
            <a:r>
              <a:rPr lang="en-US" dirty="0"/>
              <a:t>George Boole(mid 1800s): </a:t>
            </a:r>
          </a:p>
          <a:p>
            <a:pPr lvl="1"/>
            <a:r>
              <a:rPr lang="en-US" i="1" dirty="0"/>
              <a:t>An Investigation into the Laws of Thought</a:t>
            </a:r>
          </a:p>
          <a:p>
            <a:r>
              <a:rPr lang="en-US" dirty="0">
                <a:effectLst/>
              </a:rPr>
              <a:t>The goals of Hilbert’s Program(early 1900s)</a:t>
            </a:r>
          </a:p>
          <a:p>
            <a:pPr lvl="1" fontAlgn="ctr"/>
            <a:r>
              <a:rPr lang="en-US" dirty="0">
                <a:effectLst/>
              </a:rPr>
              <a:t>A formulation of all mathematics; in other words all mathematical statements should be written in a precise formal language, and manipulated according to well defined rules.</a:t>
            </a:r>
            <a:endParaRPr lang="en-US" sz="2200" dirty="0">
              <a:effectLst/>
            </a:endParaRPr>
          </a:p>
          <a:p>
            <a:pPr lvl="1" fontAlgn="ctr"/>
            <a:r>
              <a:rPr lang="en-US" dirty="0">
                <a:effectLst/>
              </a:rPr>
              <a:t>Completeness: a proof that all true mathematical statements can be proved in the formalism.</a:t>
            </a:r>
            <a:endParaRPr lang="en-US" sz="2200" dirty="0">
              <a:effectLst/>
            </a:endParaRPr>
          </a:p>
          <a:p>
            <a:pPr lvl="1" fontAlgn="ctr"/>
            <a:r>
              <a:rPr lang="en-US" dirty="0">
                <a:effectLst/>
              </a:rPr>
              <a:t>Consistency: a proof that no contradiction can be obtained in the formalism of mathematics. This consistency proof should preferably use only "</a:t>
            </a:r>
            <a:r>
              <a:rPr lang="en-US" dirty="0" err="1">
                <a:effectLst/>
              </a:rPr>
              <a:t>finitistic</a:t>
            </a:r>
            <a:r>
              <a:rPr lang="en-US" dirty="0">
                <a:effectLst/>
              </a:rPr>
              <a:t>" reasoning about finite mathematical objects.</a:t>
            </a:r>
            <a:endParaRPr lang="en-US" sz="2200" dirty="0">
              <a:effectLst/>
            </a:endParaRPr>
          </a:p>
          <a:p>
            <a:pPr lvl="1" fontAlgn="ctr"/>
            <a:r>
              <a:rPr lang="en-US" dirty="0">
                <a:effectLst/>
              </a:rPr>
              <a:t>Conservation: a proof that any result about "real objects" obtained using reasoning about "ideal objects" (such as uncountable sets) can be proved without using ideal objects.</a:t>
            </a:r>
            <a:endParaRPr lang="en-US" sz="2200" dirty="0">
              <a:effectLst/>
            </a:endParaRPr>
          </a:p>
          <a:p>
            <a:pPr lvl="1" fontAlgn="ctr"/>
            <a:r>
              <a:rPr lang="en-US" dirty="0">
                <a:effectLst/>
              </a:rPr>
              <a:t>Decidability: there should be an algorithm for deciding the truth or falsity of any mathematical statement.</a:t>
            </a:r>
            <a:endParaRPr lang="en-US" sz="2200" dirty="0">
              <a:effectLst/>
            </a:endParaRPr>
          </a:p>
          <a:p>
            <a:pPr marL="450000" lvl="1" indent="0">
              <a:buNone/>
            </a:pPr>
            <a:endParaRPr lang="en-US" i="1" dirty="0"/>
          </a:p>
          <a:p>
            <a:pPr marL="450000" lvl="1" indent="0">
              <a:buNone/>
            </a:pPr>
            <a:endParaRPr lang="en-US" i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Machine generated alternative text:&#10;*5443. a, Bel . a v e &#10;(ax, y). a . &#10;. . ) F . Prop &#10;defined, that 1 + 1 = 2. &#10;(1) &#10;(2) &#10;From this proposition it will follow, when arithmetical addition has been ">
            <a:extLst>
              <a:ext uri="{FF2B5EF4-FFF2-40B4-BE49-F238E27FC236}">
                <a16:creationId xmlns:a16="http://schemas.microsoft.com/office/drawing/2014/main" id="{D7B5E088-6EAE-46B7-9616-E9C5A82E31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268338"/>
            <a:ext cx="3282043" cy="14179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D3F44-F2A4-4025-8BEA-491906521FD2}"/>
              </a:ext>
            </a:extLst>
          </p:cNvPr>
          <p:cNvSpPr txBox="1"/>
          <p:nvPr/>
        </p:nvSpPr>
        <p:spPr>
          <a:xfrm>
            <a:off x="9666514" y="4686300"/>
            <a:ext cx="23023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Principia Mathematica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2F0FA-05DD-448E-A171-825E4D9740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76557" y="1513743"/>
            <a:ext cx="3815443" cy="160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6093-DBA8-4196-BFE1-1C6D0A112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6FBFA-9241-4350-85FB-2F3FE2FD5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7919962" cy="40587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 Mathematics pure formalism?</a:t>
            </a:r>
          </a:p>
          <a:p>
            <a:pPr lvl="1"/>
            <a:r>
              <a:rPr lang="en-US" dirty="0"/>
              <a:t>“No” – </a:t>
            </a:r>
            <a:r>
              <a:rPr lang="en-US" dirty="0" err="1"/>
              <a:t>Godel’s</a:t>
            </a:r>
            <a:r>
              <a:rPr lang="en-US" dirty="0"/>
              <a:t> Incompleteness Theorems (1931)</a:t>
            </a:r>
          </a:p>
          <a:p>
            <a:pPr lvl="2"/>
            <a:r>
              <a:rPr lang="en-US" dirty="0"/>
              <a:t>Any formal system strong enough to express arithmetic will be ‘incomplete’. I.e. there are theorems that are unprovable within your formal system.</a:t>
            </a:r>
          </a:p>
          <a:p>
            <a:pPr lvl="2"/>
            <a:r>
              <a:rPr lang="en-US" dirty="0"/>
              <a:t>“This sentence is false”</a:t>
            </a:r>
          </a:p>
          <a:p>
            <a:r>
              <a:rPr lang="de-DE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Entscheidungsproblem 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(German for decision problem)  - Hilbert (1928)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problem asks for an algorithm that takes as input a statement of a first-order logic (possibly with a finite number of axioms beyond the usual axioms of first-order logic) and answers "Yes" or "No" according to whether the statement is 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universally valid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i.e., valid in every structure satisfying the axioms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“No” – Church-Turing Thesis(1936)</a:t>
            </a:r>
          </a:p>
          <a:p>
            <a:pPr lvl="2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Alan Turing via Turing Machine model</a:t>
            </a:r>
          </a:p>
          <a:p>
            <a:pPr lvl="2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Alonzo Church via Lambda Calculus</a:t>
            </a:r>
          </a:p>
          <a:p>
            <a:pPr lvl="3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Yielded 2 equally powerful models of computation.</a:t>
            </a:r>
          </a:p>
          <a:p>
            <a:pPr lvl="3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 definition of algorithm and computation.</a:t>
            </a:r>
          </a:p>
          <a:p>
            <a:pPr lvl="2"/>
            <a:endParaRPr lang="en-US" dirty="0"/>
          </a:p>
          <a:p>
            <a:pPr marL="810000" lvl="2" indent="0">
              <a:buNone/>
            </a:pPr>
            <a:endParaRPr lang="en-US" dirty="0"/>
          </a:p>
        </p:txBody>
      </p:sp>
      <p:pic>
        <p:nvPicPr>
          <p:cNvPr id="2050" name="Picture 2" descr="Image result for escher hands">
            <a:extLst>
              <a:ext uri="{FF2B5EF4-FFF2-40B4-BE49-F238E27FC236}">
                <a16:creationId xmlns:a16="http://schemas.microsoft.com/office/drawing/2014/main" id="{4C3C337C-61C0-40A4-996B-B8003E07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043" y="2570178"/>
            <a:ext cx="2753402" cy="238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07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9148-2AFF-4F0D-88ED-6B6EC515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Logic’s Influence on Architecture.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1F4D-9EEC-4901-820D-2377B8C29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 descr="Machine generated alternative text:&#10;Combinational logic &#10;Finite-state machine &#10;Pushdown automaton &#10;Turing Machine ">
            <a:extLst>
              <a:ext uri="{FF2B5EF4-FFF2-40B4-BE49-F238E27FC236}">
                <a16:creationId xmlns:a16="http://schemas.microsoft.com/office/drawing/2014/main" id="{EB36633D-5114-432C-981D-F3E01A1DC5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807" y="1580050"/>
            <a:ext cx="3130550" cy="1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hine generated alternative text:&#10;10K &#10;2N222 &#10;10K &#10;4.7K ">
            <a:extLst>
              <a:ext uri="{FF2B5EF4-FFF2-40B4-BE49-F238E27FC236}">
                <a16:creationId xmlns:a16="http://schemas.microsoft.com/office/drawing/2014/main" id="{CA3C5502-EB97-4093-8964-28045AEE82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3" y="1580050"/>
            <a:ext cx="1714500" cy="24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hine generated alternative text:&#10;Logic Gates &#10;Name &#10;Alg. Expr. &#10;*ådåååd &#10;NOT &#10;AND &#10;AB &#10;NAN D &#10;AB &#10;OR &#10;NOR &#10;XOR &#10;AOB &#10;XNOR &#10;AOB ">
            <a:extLst>
              <a:ext uri="{FF2B5EF4-FFF2-40B4-BE49-F238E27FC236}">
                <a16:creationId xmlns:a16="http://schemas.microsoft.com/office/drawing/2014/main" id="{C58C809F-E437-48D2-881D-AC893A2AC80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150" y="1580050"/>
            <a:ext cx="57531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bond15\AppData\Local\Temp\msohtmlclip1\02\clip_image031.png">
            <a:extLst>
              <a:ext uri="{FF2B5EF4-FFF2-40B4-BE49-F238E27FC236}">
                <a16:creationId xmlns:a16="http://schemas.microsoft.com/office/drawing/2014/main" id="{943D6159-7E15-485B-8A00-A29F73ED4A1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3" y="4380399"/>
            <a:ext cx="2264228" cy="221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hine generated alternative text:&#10;Seleded Output ">
            <a:extLst>
              <a:ext uri="{FF2B5EF4-FFF2-40B4-BE49-F238E27FC236}">
                <a16:creationId xmlns:a16="http://schemas.microsoft.com/office/drawing/2014/main" id="{D601B07B-CF3A-4327-ABE1-C74E943645C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4380399"/>
            <a:ext cx="3899807" cy="22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bond15\AppData\Local\Temp\msohtmlclip1\02\clip_image033.png">
            <a:extLst>
              <a:ext uri="{FF2B5EF4-FFF2-40B4-BE49-F238E27FC236}">
                <a16:creationId xmlns:a16="http://schemas.microsoft.com/office/drawing/2014/main" id="{644EE0CD-8400-4583-963F-6258A82E6B6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285" y="3747089"/>
            <a:ext cx="3297594" cy="2849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29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359C-A6B8-4BCA-ABE2-C6F3BA26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4AB8-1D7A-4923-A53C-A71D37939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Logic.</a:t>
            </a:r>
          </a:p>
          <a:p>
            <a:r>
              <a:rPr lang="en-US" dirty="0"/>
              <a:t>Brief History of Logic</a:t>
            </a:r>
          </a:p>
          <a:p>
            <a:r>
              <a:rPr lang="en-US" dirty="0"/>
              <a:t>Logic’s Influence on the Construction of the Machine.</a:t>
            </a:r>
          </a:p>
          <a:p>
            <a:r>
              <a:rPr lang="en-US" dirty="0"/>
              <a:t>Formal Language Theory &amp; Automata Theory</a:t>
            </a:r>
          </a:p>
          <a:p>
            <a:r>
              <a:rPr lang="en-US" dirty="0"/>
              <a:t>Lambda Calculus</a:t>
            </a:r>
          </a:p>
          <a:p>
            <a:r>
              <a:rPr lang="en-US" dirty="0"/>
              <a:t>Intuitionistic Logic &amp; Natural Deduction</a:t>
            </a:r>
          </a:p>
          <a:p>
            <a:r>
              <a:rPr lang="en-US" dirty="0"/>
              <a:t>Curry Howard Isomorphism.</a:t>
            </a:r>
          </a:p>
          <a:p>
            <a:r>
              <a:rPr lang="en-US" dirty="0"/>
              <a:t>Bleeding Edge: </a:t>
            </a:r>
            <a:r>
              <a:rPr lang="en-US" dirty="0" err="1"/>
              <a:t>Homotopy</a:t>
            </a:r>
            <a:r>
              <a:rPr lang="en-US" dirty="0"/>
              <a:t> Type Theory.</a:t>
            </a:r>
          </a:p>
        </p:txBody>
      </p:sp>
    </p:spTree>
    <p:extLst>
      <p:ext uri="{BB962C8B-B14F-4D97-AF65-F5344CB8AC3E}">
        <p14:creationId xmlns:p14="http://schemas.microsoft.com/office/powerpoint/2010/main" val="2527450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91A0-0DC8-4D17-8F7D-0DF9B658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Dependent vs Independent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FD1A-D417-43AD-9F88-C626E22D0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Combinatorial logic circuits are pure Boolean functions.</a:t>
            </a:r>
          </a:p>
          <a:p>
            <a:pPr lvl="1"/>
            <a:r>
              <a:rPr lang="en-US" dirty="0"/>
              <a:t>Independent of time,.</a:t>
            </a:r>
          </a:p>
          <a:p>
            <a:pPr lvl="1"/>
            <a:r>
              <a:rPr lang="en-US" dirty="0"/>
              <a:t>Output only as a function of input</a:t>
            </a:r>
          </a:p>
          <a:p>
            <a:endParaRPr lang="en-US" dirty="0"/>
          </a:p>
          <a:p>
            <a:r>
              <a:rPr lang="en-US" dirty="0"/>
              <a:t>Time dependent circuits use input and previous state.</a:t>
            </a:r>
          </a:p>
          <a:p>
            <a:pPr lvl="1"/>
            <a:endParaRPr lang="en-US" dirty="0"/>
          </a:p>
        </p:txBody>
      </p:sp>
      <p:pic>
        <p:nvPicPr>
          <p:cNvPr id="4" name="Picture 3" descr="Machine generated alternative text:&#10;Input &#10;Combinational &#10;Logic Circuit &#10;PreviOUS &#10;Stde &#10;Memory &#10;Output &#10;Positive &#10;F eedback &#10;C lock &#10;Signd ">
            <a:extLst>
              <a:ext uri="{FF2B5EF4-FFF2-40B4-BE49-F238E27FC236}">
                <a16:creationId xmlns:a16="http://schemas.microsoft.com/office/drawing/2014/main" id="{909D4486-2C36-4F6A-8273-AE0ADB580A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381" y="3996676"/>
            <a:ext cx="4156075" cy="241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bond15\AppData\Local\Temp\msohtmlclip1\02\clip_image035.png">
            <a:extLst>
              <a:ext uri="{FF2B5EF4-FFF2-40B4-BE49-F238E27FC236}">
                <a16:creationId xmlns:a16="http://schemas.microsoft.com/office/drawing/2014/main" id="{94251002-A13D-4240-8C5C-4E494BCDC6D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37" y="4176743"/>
            <a:ext cx="1786164" cy="2051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71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F7BD-680F-4397-B864-3323F0FC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Language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6E88-9C8E-403B-B223-0652D6301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Symbols</a:t>
            </a:r>
          </a:p>
          <a:p>
            <a:r>
              <a:rPr lang="en-US" dirty="0"/>
              <a:t>Set of Rules</a:t>
            </a:r>
          </a:p>
          <a:p>
            <a:r>
              <a:rPr lang="en-US" dirty="0"/>
              <a:t>Inductively generate ‘words’ ( valid sequences / </a:t>
            </a:r>
            <a:r>
              <a:rPr lang="en-US" dirty="0" err="1"/>
              <a:t>wff</a:t>
            </a:r>
            <a:r>
              <a:rPr lang="en-US" dirty="0"/>
              <a:t>)</a:t>
            </a:r>
          </a:p>
          <a:p>
            <a:r>
              <a:rPr lang="en-US" dirty="0"/>
              <a:t>Set of ‘words’ is a ‘language’</a:t>
            </a:r>
          </a:p>
          <a:p>
            <a:r>
              <a:rPr lang="en-US" dirty="0"/>
              <a:t>Are there languages for music? English? DNA?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71D6B-0FA3-47F1-8658-74CB779BD5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17229" y="1732449"/>
            <a:ext cx="4050328" cy="31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8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55320-5C07-487A-8C51-A65D37F0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CA0A-1E4C-473E-B778-4EE06FDC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Language: Odd natural numbers in a unary number system.</a:t>
            </a:r>
          </a:p>
          <a:p>
            <a:pPr lvl="1"/>
            <a:r>
              <a:rPr lang="en-US" dirty="0"/>
              <a:t>Symbols = {1}</a:t>
            </a:r>
          </a:p>
          <a:p>
            <a:pPr lvl="1"/>
            <a:r>
              <a:rPr lang="en-US" dirty="0"/>
              <a:t>Rules = { f(x) = x11 }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AF831-F533-474E-A8CD-3239BEBE09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04701" y="3552825"/>
            <a:ext cx="41719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5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C15F-2A71-43F8-B97B-0B943834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Finite Automaton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A879D7-BA46-42CA-9A98-647E35DB72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964" y="1580050"/>
            <a:ext cx="3805162" cy="1732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51375-C6D3-4F24-B62A-03C9421F18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57295" y="3934047"/>
            <a:ext cx="2819400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1DA854-F568-4002-8B63-0D82909578E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57295" y="1580050"/>
            <a:ext cx="2828925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EBF76-4F64-484D-AFEE-6556CF0822F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99632" y="4162648"/>
            <a:ext cx="31718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39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29D6-4F58-460E-A630-81E732D4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E2A3-E079-457B-9CE2-34264B7EC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one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2BDC1-0F22-4DEB-8AD5-E8E1DDFAE6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2309" y="2315255"/>
            <a:ext cx="3286806" cy="24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9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715-74C6-4A43-AFFA-0224C47B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Definition of Computation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BED222-71CA-43A8-89EB-9EB9AC055FF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1223" y="2011022"/>
            <a:ext cx="5497848" cy="1646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2956D4-0875-4347-A0F8-D230003F88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14775" y="4088572"/>
            <a:ext cx="4191000" cy="254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A0BDBA-C965-497C-875A-AE87B26791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14775" y="4748144"/>
            <a:ext cx="41910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75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072C-8503-478F-B1D4-D581C755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Regular Languages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472B17-2480-4695-AE9A-E3C519638C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030" y="2191997"/>
            <a:ext cx="4669291" cy="16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8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B7C3-6629-4FD9-AA4C-A908FAF2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choice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0E1788-8FE7-4B69-8EC8-5158D67786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2450" y="2232819"/>
            <a:ext cx="34575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93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6C0E-FEF2-4282-9AD7-FB0F8255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Non-Deterministic Finite Automaton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F564F-3384-44A7-B14A-A343873F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the same language</a:t>
            </a:r>
          </a:p>
          <a:p>
            <a:pPr lvl="1"/>
            <a:r>
              <a:rPr lang="en-US" dirty="0"/>
              <a:t>NFA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DFA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AF6A3-A5F3-4799-840F-9EBAC657D4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95757" y="1743075"/>
            <a:ext cx="29718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F29B3-94BD-41E4-8E80-C5057E28A8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47169" y="2571750"/>
            <a:ext cx="3990975" cy="85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2CD61D-8E38-479F-A05A-A018488ED9B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1974" y="4247599"/>
            <a:ext cx="36385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15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53CA-BAAA-4DAE-B89E-E9FD1EFB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Closure Under Union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D3B5B0-A13F-46EA-B502-365A5AA165E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8175" y="2256631"/>
            <a:ext cx="32861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97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992F-7D53-46BA-BC07-238C6BFF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894A-47A5-440B-B219-5DF3F6095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A computer is an artifact that performs computation.</a:t>
            </a:r>
          </a:p>
          <a:p>
            <a:pPr lvl="1"/>
            <a:r>
              <a:rPr lang="en-US" dirty="0"/>
              <a:t>But what is computation?</a:t>
            </a:r>
          </a:p>
        </p:txBody>
      </p:sp>
    </p:spTree>
    <p:extLst>
      <p:ext uri="{BB962C8B-B14F-4D97-AF65-F5344CB8AC3E}">
        <p14:creationId xmlns:p14="http://schemas.microsoft.com/office/powerpoint/2010/main" val="3724869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5ED1-04BC-4993-96F7-2243DEA8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Closure Under Composition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DC7DDD-1570-4580-8E92-58AFB1BCED1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0975" y="2366169"/>
            <a:ext cx="42005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8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D8C8-B8C5-4EE6-A2FE-CB4C856F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Closure Under Kleene Star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623483-C07E-4065-9F0B-90BA5D01B1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75" y="2837656"/>
            <a:ext cx="42767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65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2E5C-F5A9-43F4-9BD2-A00A16EA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Notation: Regular Expressions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0AC4F9-2F0E-4ECF-84AC-D5CB038A5BF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5" y="2004219"/>
            <a:ext cx="35909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3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0B30C-8F62-4D3F-90D1-B2D1B048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 to Regular Expression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EBDA27-FB58-4835-BC54-9875A2FE57B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410" y="1580050"/>
            <a:ext cx="3768531" cy="46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46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8D33-6A6E-4BB8-A5E3-4672B53FA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Non-Regular Language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B11C9D-4E7B-4C50-823F-9B62B94F36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701" y="2877798"/>
            <a:ext cx="5463949" cy="125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81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90FE-14A1-4DA7-A753-F042BD07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ACE61C-D381-4D4E-8032-27823CFCF77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119" y="2359365"/>
            <a:ext cx="1885950" cy="257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9EC35-5D20-4FD4-A912-C3AA007CA5B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09269" y="3395855"/>
            <a:ext cx="1009650" cy="847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2AD1F-9AF1-4735-9093-49DDEE4BB3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34000" y="2100455"/>
            <a:ext cx="3352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42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6749-38EA-4E20-B1C0-4AF8805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Free Grammars: English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A10FE1-3B32-4138-82E9-F0769400FB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0251" y="1828687"/>
            <a:ext cx="6800850" cy="2657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573A6-006D-4903-87E3-8420B96F3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95032" y="4734799"/>
            <a:ext cx="39814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57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65A5-9878-46AA-8147-F90C5116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52C06E-01FE-47AE-A572-38E46BDD310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0157" y="2641034"/>
            <a:ext cx="5019675" cy="260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57FFB-A0B3-4AED-8D02-23BA1DCA5BB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8343" y="2641034"/>
            <a:ext cx="5943600" cy="23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70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959E-AD32-42EC-800C-47155827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Free Grammars: Arithmetic Expressions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E47CB7-5AB3-450E-BD4B-6F8E43E7EA2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244" y="1748292"/>
            <a:ext cx="5146863" cy="42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6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D3DA-AF99-49DC-8F4A-CABBF26A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Down Automaton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4CBF3-7398-42D2-ABFA-E406E37BE55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7701" y="2061951"/>
            <a:ext cx="1885950" cy="257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AE591-233D-4AD6-BFDA-4C9CC8D503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14276" y="3058204"/>
            <a:ext cx="33528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CCCD-6204-4B66-B660-DD479E0F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4D632-5746-434E-AAC9-610E5E5DE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Language?</a:t>
            </a:r>
          </a:p>
          <a:p>
            <a:pPr lvl="1"/>
            <a:r>
              <a:rPr lang="en-US" dirty="0"/>
              <a:t>Syntax</a:t>
            </a:r>
          </a:p>
          <a:p>
            <a:pPr lvl="1"/>
            <a:r>
              <a:rPr lang="en-US" dirty="0"/>
              <a:t>Semantics</a:t>
            </a:r>
          </a:p>
        </p:txBody>
      </p:sp>
    </p:spTree>
    <p:extLst>
      <p:ext uri="{BB962C8B-B14F-4D97-AF65-F5344CB8AC3E}">
        <p14:creationId xmlns:p14="http://schemas.microsoft.com/office/powerpoint/2010/main" val="2344766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C12C-E16A-4EBC-B5C8-79336E6B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Machines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887F8-FC3E-442D-89E2-C1B6A284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usual</a:t>
            </a:r>
          </a:p>
          <a:p>
            <a:pPr lvl="1"/>
            <a:r>
              <a:rPr lang="en-US" dirty="0"/>
              <a:t>DFA NFA – Regular languages</a:t>
            </a:r>
          </a:p>
          <a:p>
            <a:pPr lvl="1"/>
            <a:r>
              <a:rPr lang="en-US" dirty="0"/>
              <a:t>Pushdown Automata – CFG </a:t>
            </a:r>
          </a:p>
          <a:p>
            <a:pPr lvl="1"/>
            <a:r>
              <a:rPr lang="en-US" dirty="0"/>
              <a:t>Turing Machines – Recursively Enumerable Languages</a:t>
            </a:r>
          </a:p>
          <a:p>
            <a:r>
              <a:rPr lang="en-US" dirty="0"/>
              <a:t>Alternatives &amp; Variations</a:t>
            </a:r>
          </a:p>
          <a:p>
            <a:pPr lvl="1"/>
            <a:r>
              <a:rPr lang="en-US" dirty="0"/>
              <a:t>Probabilistic FA (Markov Chain with additional structure) – Stochastic Languages</a:t>
            </a:r>
          </a:p>
          <a:p>
            <a:pPr lvl="1"/>
            <a:r>
              <a:rPr lang="en-US" dirty="0"/>
              <a:t>Quantum FA -- ?? Generalization of PFA</a:t>
            </a:r>
          </a:p>
          <a:p>
            <a:pPr lvl="1"/>
            <a:r>
              <a:rPr lang="en-US" dirty="0"/>
              <a:t>Quantum TM</a:t>
            </a:r>
          </a:p>
          <a:p>
            <a:r>
              <a:rPr lang="en-US" dirty="0"/>
              <a:t>Introduction to the Theory of Computation – </a:t>
            </a:r>
            <a:r>
              <a:rPr lang="en-US" dirty="0" err="1"/>
              <a:t>Sipser</a:t>
            </a:r>
            <a:r>
              <a:rPr lang="en-US" dirty="0"/>
              <a:t> </a:t>
            </a:r>
          </a:p>
          <a:p>
            <a:pPr marL="4500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80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23A2-C6AB-478C-B736-52E5DF52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95D46-1C9C-425F-8DDB-AFBCB1D4C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10353762" cy="43091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calculus to capture the idea of applying arguments to functions.</a:t>
                </a:r>
              </a:p>
              <a:p>
                <a:r>
                  <a:rPr lang="en-US" dirty="0"/>
                  <a:t>Computation by substitution.</a:t>
                </a:r>
              </a:p>
              <a:p>
                <a:r>
                  <a:rPr lang="en-US" dirty="0"/>
                  <a:t>Syntax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Rules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𝐹𝑥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effectLst/>
                  </a:rPr>
                  <a:t>   Eta-conversion   x can not be free in F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95D46-1C9C-425F-8DDB-AFBCB1D4C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10353762" cy="43091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616EC10-117A-411D-84D4-866AB11475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555616" y="2168979"/>
            <a:ext cx="1114425" cy="32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0D154D-2AD7-43DC-87AF-A1D2398DCE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41304" y="2645228"/>
            <a:ext cx="1543050" cy="323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94937-5BFA-4D24-B035-79C08341B6B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788854" y="3429000"/>
            <a:ext cx="2647950" cy="227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D12A6-FAAB-41E8-AE2B-5CE3DF580A6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03300" y="2969078"/>
            <a:ext cx="5943600" cy="1099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F9B23-5232-497A-8A7A-3F192BB2CA1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328057" y="4654549"/>
            <a:ext cx="5943600" cy="8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61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5DB37-E49C-4B8A-A616-FA8AEB88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</a:t>
            </a:r>
            <a:r>
              <a:rPr lang="en-US" dirty="0" err="1"/>
              <a:t>Peano</a:t>
            </a:r>
            <a:r>
              <a:rPr lang="en-US" dirty="0"/>
              <a:t> Arithmetic via Church Numerals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3400CB-5DC5-4B55-818F-50DFFFCECE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035" y="1731963"/>
            <a:ext cx="6459282" cy="41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90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ADB9-9779-4BBE-8186-97933320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Encoding </a:t>
            </a:r>
            <a:r>
              <a:rPr lang="en-US" dirty="0" err="1"/>
              <a:t>Peano</a:t>
            </a:r>
            <a:r>
              <a:rPr lang="en-US" dirty="0"/>
              <a:t> Arithmetic via Church Numerals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6D923E-06DB-4A4E-B50A-4EFA90D53E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010" y="1731963"/>
            <a:ext cx="6054455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79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FC85-5783-439E-B1BD-23EEB5D1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Encodings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354B44-5381-440F-948F-42960EB705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8486" y="2103189"/>
            <a:ext cx="4524375" cy="21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A48B2-B22A-4B3A-BDFC-2AE6AADB76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52460" y="2862986"/>
            <a:ext cx="1876425" cy="50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28C96-6B3B-4132-9BEE-2C9CE3968A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38072" y="3908533"/>
            <a:ext cx="35052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73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F5AA-B5C2-4D3C-A2F4-5640F7D2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Recursion, Reduction, &amp;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CA672-707B-4F53-959E-B77E2AB513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b="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sto MT (Body)"/>
                    <a:ea typeface="Cambria Math" panose="02040503050406030204" pitchFamily="18" charset="0"/>
                  </a:rPr>
                  <a:t>Recursion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𝑥𝑥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𝑥𝑥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ffectLst/>
                </a:endParaRPr>
              </a:p>
              <a:p>
                <a:pPr lvl="1"/>
                <a:r>
                  <a:rPr lang="en-US" dirty="0"/>
                  <a:t>Y combinator: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Reduction Order Matters</a:t>
                </a:r>
              </a:p>
              <a:p>
                <a:pPr lvl="1"/>
                <a:r>
                  <a:rPr lang="en-US" dirty="0"/>
                  <a:t>Consider </a:t>
                </a:r>
                <a:r>
                  <a:rPr lang="en-US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)[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𝑧𝑧</m:t>
                        </m:r>
                      </m:e>
                    </m:d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𝑧𝑧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effectLst/>
                </a:endParaRPr>
              </a:p>
              <a:p>
                <a:pPr lvl="1"/>
                <a:r>
                  <a:rPr lang="en-US" dirty="0"/>
                  <a:t>Reduce argument yields: </a:t>
                </a:r>
                <a:r>
                  <a:rPr lang="en-US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)[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𝑧𝑧</m:t>
                        </m:r>
                      </m:e>
                    </m:d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𝑧𝑧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effectLst/>
                </a:endParaRPr>
              </a:p>
              <a:p>
                <a:pPr lvl="1"/>
                <a:r>
                  <a:rPr lang="en-US" dirty="0">
                    <a:effectLst/>
                  </a:rPr>
                  <a:t>Substitution yields: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Simply Typed Lambda Calculus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CA672-707B-4F53-959E-B77E2AB513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23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9ECB-6B5E-4E58-9286-FE0E893C2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Logic: Perspective and Alternate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F3031-366B-4656-89E9-E1A52D89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viewpoints, 2 prominent </a:t>
            </a:r>
          </a:p>
          <a:p>
            <a:pPr lvl="1"/>
            <a:r>
              <a:rPr lang="en-US" dirty="0"/>
              <a:t>Formalism – Hilbert</a:t>
            </a:r>
          </a:p>
          <a:p>
            <a:pPr lvl="2"/>
            <a:r>
              <a:rPr lang="en-US" dirty="0">
                <a:effectLst/>
              </a:rPr>
              <a:t>Higher mathematics is no more than a formal game. The statements of higher-order mathematics are uninterpreted strings of symbols. Proving such statements is no more than a game in which symbols are manipulated according to fixed rules.</a:t>
            </a:r>
            <a:endParaRPr lang="en-US" dirty="0"/>
          </a:p>
          <a:p>
            <a:pPr lvl="1"/>
            <a:r>
              <a:rPr lang="en-US" dirty="0"/>
              <a:t>Intuitionistic – Brouwer</a:t>
            </a:r>
          </a:p>
          <a:p>
            <a:pPr lvl="2"/>
            <a:r>
              <a:rPr lang="en-US" dirty="0">
                <a:effectLst/>
              </a:rPr>
              <a:t>Mathematics is essentially an activity of construction. The natural numbers are mental constructions, the real numbers are mental constructions, proofs and theorems are mental constructions, mathematical meaning is a mental construction… Mathematical constructions are produced by the </a:t>
            </a:r>
            <a:r>
              <a:rPr lang="en-US" i="1" dirty="0">
                <a:effectLst/>
              </a:rPr>
              <a:t>ideal</a:t>
            </a:r>
            <a:r>
              <a:rPr lang="en-US" dirty="0">
                <a:effectLst/>
              </a:rPr>
              <a:t> mathematician</a:t>
            </a:r>
            <a:endParaRPr lang="en-US" dirty="0"/>
          </a:p>
          <a:p>
            <a:r>
              <a:rPr lang="en-US" dirty="0"/>
              <a:t>Classical vs Intuitionistic Logic</a:t>
            </a:r>
          </a:p>
          <a:p>
            <a:pPr lvl="1"/>
            <a:r>
              <a:rPr lang="en-US" dirty="0"/>
              <a:t>Classical: more axioms, fewer rules</a:t>
            </a:r>
          </a:p>
          <a:p>
            <a:pPr lvl="1"/>
            <a:r>
              <a:rPr lang="en-US" dirty="0"/>
              <a:t>Intuitionistic: less axioms, more rules</a:t>
            </a:r>
          </a:p>
        </p:txBody>
      </p:sp>
    </p:spTree>
    <p:extLst>
      <p:ext uri="{BB962C8B-B14F-4D97-AF65-F5344CB8AC3E}">
        <p14:creationId xmlns:p14="http://schemas.microsoft.com/office/powerpoint/2010/main" val="4215375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61C6-7089-4FFF-B9CA-61547E71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Intuitionistic Logic: Formulated in </a:t>
            </a:r>
            <a:r>
              <a:rPr lang="en-US" dirty="0" err="1"/>
              <a:t>Gentzen</a:t>
            </a:r>
            <a:r>
              <a:rPr lang="en-US" dirty="0"/>
              <a:t>-style Natural Deduction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CF14F7-45FD-407A-9868-6ECBD24077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4453" y="1731963"/>
            <a:ext cx="3832445" cy="470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55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0653-EB4A-4328-967B-FE10548F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Intuitionistic Logic Rules with Proof Terms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6A7A84-A0D1-45F3-ADC7-FBC3A9A852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402" y="1731963"/>
            <a:ext cx="582967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4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48F65-9ADA-4F49-B73E-6B590827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Logic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B5885A-9E53-40B6-A3F5-E9138B97C0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028" y="1731963"/>
            <a:ext cx="4936419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6918-81F9-4CB0-8920-432AFDFF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F0BE6-D98A-4481-B723-1904016A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achine generated alternative text:&#10;Symbol &#10;Al &#10;An &#10;Verbose name &#10;left parenthesis &#10;right parenthesis &#10;negation symbol &#10;conjunction symbol &#10;disjunction symbol &#10;conditional symbol &#10;biconditional symbol &#10;first sentence symbol &#10;second sentence symbol &#10;nth sentence symbol &#10;punctuation &#10;punctuation &#10;English: not &#10;English: and &#10;English: or (inclusive) &#10;English: if _, then &#10;English: if and only if ">
            <a:extLst>
              <a:ext uri="{FF2B5EF4-FFF2-40B4-BE49-F238E27FC236}">
                <a16:creationId xmlns:a16="http://schemas.microsoft.com/office/drawing/2014/main" id="{E24BF779-1B56-429D-A595-8F4E91C1B8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620" y="1639891"/>
            <a:ext cx="3726089" cy="255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hine generated alternative text:&#10;Sv(a, B) = (a v B), ">
            <a:extLst>
              <a:ext uri="{FF2B5EF4-FFF2-40B4-BE49-F238E27FC236}">
                <a16:creationId xmlns:a16="http://schemas.microsoft.com/office/drawing/2014/main" id="{65BEE11F-9F25-4B75-92FC-FF2D1AE1CAE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11" y="2021924"/>
            <a:ext cx="20320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hine generated alternative text:&#10;(a) Every sentence symbol is a wff. &#10;(b) If a and ß are wffs, then so are (—1 a), (a A 5), (a V 5), (a —9 5), &#10;and (a •-9 F). &#10;(c) No expression is a wff unless it is compelled to be one by (a) &#10;and (b). ">
            <a:extLst>
              <a:ext uri="{FF2B5EF4-FFF2-40B4-BE49-F238E27FC236}">
                <a16:creationId xmlns:a16="http://schemas.microsoft.com/office/drawing/2014/main" id="{3CC5A4FE-1C38-4709-882E-7873FD00410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51" y="4224338"/>
            <a:ext cx="5480050" cy="147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4909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A4CA-0899-410F-BB73-8C8265E3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Developments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FD9352-0F8B-460E-851F-4AA1C40248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973" y="1580050"/>
            <a:ext cx="2797470" cy="4059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99B13E-FFD0-49F8-A960-99B8979FAC0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75515" y="1830716"/>
            <a:ext cx="5943600" cy="35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20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35A1-BE0D-4B0E-A939-6F7D12A3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Vladimir </a:t>
            </a:r>
            <a:r>
              <a:rPr lang="en-US" dirty="0" err="1"/>
              <a:t>Voevodsky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FEF4E-1723-4F6C-9A15-6E7ABF909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299476" cy="4058751"/>
          </a:xfrm>
        </p:spPr>
        <p:txBody>
          <a:bodyPr/>
          <a:lstStyle/>
          <a:p>
            <a:r>
              <a:rPr lang="en-US" sz="1500" dirty="0">
                <a:effectLst/>
              </a:rPr>
              <a:t>The first component is a formal deduction system: a language and rules of manipulating sentences in this language that are purely formal, such that a record of such manipulations can be verified by a computer program. </a:t>
            </a:r>
          </a:p>
          <a:p>
            <a:r>
              <a:rPr lang="en-US" sz="1500" dirty="0">
                <a:effectLst/>
              </a:rPr>
              <a:t>The second component is a structure that provides a meaning to the sentences of this language in terms of mental objects intuitively comprehensible to humans. </a:t>
            </a:r>
          </a:p>
          <a:p>
            <a:r>
              <a:rPr lang="en-US" sz="1500" dirty="0">
                <a:effectLst/>
              </a:rPr>
              <a:t>The third component is a structure that enables humans to encode mathematical ideas in terms of the objects directly associated with the language.</a:t>
            </a:r>
          </a:p>
          <a:p>
            <a:endParaRPr lang="en-US" dirty="0"/>
          </a:p>
        </p:txBody>
      </p: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62617F1C-9F8E-43D3-A941-07B23C88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575" y="1732449"/>
            <a:ext cx="215265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711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359C-A6B8-4BCA-ABE2-C6F3BA26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4AB8-1D7A-4923-A53C-A71D37939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Logic.</a:t>
            </a:r>
          </a:p>
          <a:p>
            <a:r>
              <a:rPr lang="en-US" dirty="0"/>
              <a:t>Brief History of Logic</a:t>
            </a:r>
          </a:p>
          <a:p>
            <a:r>
              <a:rPr lang="en-US" dirty="0"/>
              <a:t>Logic’s Influence on the Construction of the Machine.</a:t>
            </a:r>
          </a:p>
          <a:p>
            <a:r>
              <a:rPr lang="en-US" dirty="0"/>
              <a:t>Formal Language Theory &amp; Automata Theory</a:t>
            </a:r>
          </a:p>
          <a:p>
            <a:r>
              <a:rPr lang="en-US" dirty="0"/>
              <a:t>Lambda Calculus</a:t>
            </a:r>
          </a:p>
          <a:p>
            <a:r>
              <a:rPr lang="en-US" dirty="0"/>
              <a:t>Intuitionistic Logic &amp; Natural Deduction</a:t>
            </a:r>
          </a:p>
          <a:p>
            <a:r>
              <a:rPr lang="en-US" dirty="0"/>
              <a:t>Curry Howard Isomorphism.</a:t>
            </a:r>
          </a:p>
          <a:p>
            <a:r>
              <a:rPr lang="en-US" dirty="0"/>
              <a:t>Bleeding Edge: </a:t>
            </a:r>
            <a:r>
              <a:rPr lang="en-US" dirty="0" err="1"/>
              <a:t>Homotopy</a:t>
            </a:r>
            <a:r>
              <a:rPr lang="en-US" dirty="0"/>
              <a:t> Type Theory.</a:t>
            </a:r>
          </a:p>
        </p:txBody>
      </p:sp>
    </p:spTree>
    <p:extLst>
      <p:ext uri="{BB962C8B-B14F-4D97-AF65-F5344CB8AC3E}">
        <p14:creationId xmlns:p14="http://schemas.microsoft.com/office/powerpoint/2010/main" val="273333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7459-93A1-4E64-8BA9-448918CC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72A3D-2BE6-4145-B94A-723A23481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bond15\AppData\Local\Temp\msohtmlclip1\02\clip_image004.png">
            <a:extLst>
              <a:ext uri="{FF2B5EF4-FFF2-40B4-BE49-F238E27FC236}">
                <a16:creationId xmlns:a16="http://schemas.microsoft.com/office/drawing/2014/main" id="{8DA5EAF7-B7CE-4F1C-8B93-59BF6B3BE7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70" y="3177040"/>
            <a:ext cx="1178379" cy="53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hine generated alternative text:&#10;Alo) &#10;A 10 &#10;(-1A3) ">
            <a:extLst>
              <a:ext uri="{FF2B5EF4-FFF2-40B4-BE49-F238E27FC236}">
                <a16:creationId xmlns:a16="http://schemas.microsoft.com/office/drawing/2014/main" id="{2BC0C3F1-2457-4F4F-8BA2-3962BE487B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2158092"/>
            <a:ext cx="3924300" cy="257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94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64DA-F25B-41C6-B6F5-BA0B5B3E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Induction Principle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1BE8F-6DB2-4809-A8BA-07BCC469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well formed formulas</a:t>
            </a:r>
          </a:p>
          <a:p>
            <a:pPr lvl="1"/>
            <a:r>
              <a:rPr lang="en-US" dirty="0"/>
              <a:t>If S is a set of well formed formulas containing all the sentence symbols and closed under all five formula-building operations, then S is the set of </a:t>
            </a:r>
            <a:r>
              <a:rPr lang="en-US" i="1" dirty="0"/>
              <a:t>all</a:t>
            </a:r>
            <a:r>
              <a:rPr lang="en-US" dirty="0"/>
              <a:t> </a:t>
            </a:r>
            <a:r>
              <a:rPr lang="en-US" dirty="0" err="1"/>
              <a:t>wffs</a:t>
            </a:r>
            <a:r>
              <a:rPr lang="en-US" dirty="0"/>
              <a:t>.</a:t>
            </a:r>
          </a:p>
          <a:p>
            <a:r>
              <a:rPr lang="en-US" dirty="0"/>
              <a:t>In general</a:t>
            </a:r>
          </a:p>
          <a:p>
            <a:pPr lvl="1"/>
            <a:r>
              <a:rPr lang="en-US" dirty="0"/>
              <a:t>Assume that C is the set generated from B by the functions in F. </a:t>
            </a:r>
          </a:p>
          <a:p>
            <a:pPr lvl="1"/>
            <a:r>
              <a:rPr lang="en-US" dirty="0"/>
              <a:t>If S is a subset of C that includes B and is closed under the functions of F, then S = C.</a:t>
            </a:r>
          </a:p>
          <a:p>
            <a:r>
              <a:rPr lang="en-US" dirty="0"/>
              <a:t>“Inductive Structures”</a:t>
            </a:r>
          </a:p>
          <a:p>
            <a:pPr lvl="1"/>
            <a:r>
              <a:rPr lang="en-US" dirty="0"/>
              <a:t>Groups generated by an element</a:t>
            </a:r>
          </a:p>
          <a:p>
            <a:pPr lvl="1"/>
            <a:r>
              <a:rPr lang="en-US" dirty="0"/>
              <a:t>Span of a basis set </a:t>
            </a:r>
          </a:p>
          <a:p>
            <a:pPr lvl="1"/>
            <a:r>
              <a:rPr lang="en-US" dirty="0"/>
              <a:t>Data structures (binary tree, lists, abstract data types…)</a:t>
            </a:r>
          </a:p>
          <a:p>
            <a:pPr lvl="1"/>
            <a:r>
              <a:rPr lang="en-US" dirty="0"/>
              <a:t>Programming language syntax</a:t>
            </a:r>
          </a:p>
          <a:p>
            <a:pPr marL="4500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8153-4280-4EC1-AB97-7063747A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of Syntax (First Order Logic)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9E76C-BD38-4B7D-BE0E-7E7F9D797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ctr"/>
            <a:r>
              <a:rPr lang="en-US" dirty="0">
                <a:effectLst/>
              </a:rPr>
              <a:t>Logical Symbols</a:t>
            </a:r>
          </a:p>
          <a:p>
            <a:pPr lvl="1" fontAlgn="ctr"/>
            <a:r>
              <a:rPr lang="en-US" dirty="0">
                <a:effectLst/>
              </a:rPr>
              <a:t>Parenthesis</a:t>
            </a:r>
          </a:p>
          <a:p>
            <a:pPr lvl="1" fontAlgn="ctr"/>
            <a:r>
              <a:rPr lang="en-US" dirty="0">
                <a:effectLst/>
              </a:rPr>
              <a:t>Sentential connective symbols:   -&gt;,  V, &amp;, &lt;-&gt;</a:t>
            </a:r>
          </a:p>
          <a:p>
            <a:pPr lvl="1" fontAlgn="ctr"/>
            <a:r>
              <a:rPr lang="en-US" dirty="0">
                <a:effectLst/>
              </a:rPr>
              <a:t>Variables:   v1, v2, v3, … </a:t>
            </a:r>
            <a:r>
              <a:rPr lang="en-US" dirty="0" err="1">
                <a:effectLst/>
              </a:rPr>
              <a:t>vn</a:t>
            </a:r>
            <a:endParaRPr lang="en-US" dirty="0">
              <a:effectLst/>
            </a:endParaRPr>
          </a:p>
          <a:p>
            <a:pPr lvl="1" fontAlgn="ctr"/>
            <a:r>
              <a:rPr lang="en-US" dirty="0">
                <a:effectLst/>
              </a:rPr>
              <a:t>Equality symbol (optional):  = </a:t>
            </a:r>
          </a:p>
          <a:p>
            <a:pPr lvl="0" fontAlgn="ctr"/>
            <a:r>
              <a:rPr lang="en-US" dirty="0">
                <a:effectLst/>
              </a:rPr>
              <a:t>Parameters</a:t>
            </a:r>
          </a:p>
          <a:p>
            <a:pPr lvl="1" fontAlgn="ctr"/>
            <a:r>
              <a:rPr lang="en-US" dirty="0">
                <a:effectLst/>
              </a:rPr>
              <a:t>Quantifier symbols:  ꓯ, ꓱ</a:t>
            </a:r>
          </a:p>
          <a:p>
            <a:pPr lvl="1" fontAlgn="ctr"/>
            <a:r>
              <a:rPr lang="en-US" dirty="0">
                <a:effectLst/>
              </a:rPr>
              <a:t>Predicate symbols: ex) P(v1, v2) or P(v1,v2,v3)</a:t>
            </a:r>
          </a:p>
          <a:p>
            <a:pPr lvl="1" fontAlgn="ctr"/>
            <a:r>
              <a:rPr lang="en-US" dirty="0">
                <a:effectLst/>
              </a:rPr>
              <a:t>Constant symbols:</a:t>
            </a:r>
          </a:p>
          <a:p>
            <a:pPr lvl="1" fontAlgn="ctr"/>
            <a:r>
              <a:rPr lang="en-US" dirty="0">
                <a:effectLst/>
              </a:rPr>
              <a:t>Function symbols: ex) f(v1)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54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B54A9-E281-4380-B384-E092052A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FOL Syntax for Set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4BA13-EED5-4E3F-9065-BE3655EA26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ffectLst/>
                  </a:rPr>
                  <a:t>Has..</a:t>
                </a:r>
              </a:p>
              <a:p>
                <a:pPr lvl="1"/>
                <a:r>
                  <a:rPr lang="en-US" dirty="0">
                    <a:effectLst/>
                  </a:rPr>
                  <a:t>Equality</a:t>
                </a:r>
              </a:p>
              <a:p>
                <a:pPr lvl="1" fontAlgn="ctr"/>
                <a:r>
                  <a:rPr lang="en-US" dirty="0">
                    <a:effectLst/>
                  </a:rPr>
                  <a:t>A two place Predicate symbol: </a:t>
                </a:r>
                <a14:m>
                  <m:oMath xmlns:m="http://schemas.openxmlformats.org/officeDocument/2006/math">
                    <m:r>
                      <a:rPr lang="en-US">
                        <a:effectLst/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</a:p>
              <a:p>
                <a:pPr lvl="1" fontAlgn="ctr"/>
                <a:r>
                  <a:rPr lang="en-US" dirty="0">
                    <a:effectLst/>
                  </a:rPr>
                  <a:t>A constant symbol: </a:t>
                </a:r>
                <a14:m>
                  <m:oMath xmlns:m="http://schemas.openxmlformats.org/officeDocument/2006/math">
                    <m:r>
                      <a:rPr lang="en-US">
                        <a:effectLst/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>
                  <a:effectLst/>
                </a:endParaRPr>
              </a:p>
              <a:p>
                <a:pPr lvl="1" fontAlgn="ctr"/>
                <a:r>
                  <a:rPr lang="en-US" dirty="0">
                    <a:effectLst/>
                  </a:rPr>
                  <a:t>Variables are sets</a:t>
                </a:r>
              </a:p>
              <a:p>
                <a:pPr lvl="1" fontAlgn="ctr"/>
                <a:r>
                  <a:rPr lang="en-US" dirty="0">
                    <a:effectLst/>
                  </a:rPr>
                  <a:t>Quantifiers</a:t>
                </a:r>
              </a:p>
              <a:p>
                <a:r>
                  <a:rPr lang="en-US" dirty="0"/>
                  <a:t>Ex) Translation process for the pair-set Axiom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84BA13-EED5-4E3F-9065-BE3655EA26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Machine generated alternative text:&#10;V V [There is a set whose members are exactly VI and &#10;V VI V 3 th [The members of th are exactly VI and t.'21 &#10;V V 3 V V4(V4 € = VI V V4 = 02) ">
            <a:extLst>
              <a:ext uri="{FF2B5EF4-FFF2-40B4-BE49-F238E27FC236}">
                <a16:creationId xmlns:a16="http://schemas.microsoft.com/office/drawing/2014/main" id="{8553E283-3301-4400-9865-4AE911D99E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751" y="4758416"/>
            <a:ext cx="5657850" cy="1397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424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22911</TotalTime>
  <Words>1355</Words>
  <Application>Microsoft Office PowerPoint</Application>
  <PresentationFormat>Widescreen</PresentationFormat>
  <Paragraphs>224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Calisto MT</vt:lpstr>
      <vt:lpstr>Calisto MT (Body)</vt:lpstr>
      <vt:lpstr>Cambria Math</vt:lpstr>
      <vt:lpstr>Wingdings 2</vt:lpstr>
      <vt:lpstr>Slate</vt:lpstr>
      <vt:lpstr>Crash Course on Classical Theory of Computation</vt:lpstr>
      <vt:lpstr>Outline</vt:lpstr>
      <vt:lpstr>Computation</vt:lpstr>
      <vt:lpstr>Logic</vt:lpstr>
      <vt:lpstr>Syntax of Propositional Logic</vt:lpstr>
      <vt:lpstr>Examples</vt:lpstr>
      <vt:lpstr>Induction Principle </vt:lpstr>
      <vt:lpstr>Extension of Syntax (First Order Logic)</vt:lpstr>
      <vt:lpstr>A FOL Syntax for Set Theory</vt:lpstr>
      <vt:lpstr>A FOL Syntax for Elementary Number Theory</vt:lpstr>
      <vt:lpstr>Elementary Semantics (2-value Logic)</vt:lpstr>
      <vt:lpstr>Example</vt:lpstr>
      <vt:lpstr>Recursion</vt:lpstr>
      <vt:lpstr>Model Theoretic Semantics</vt:lpstr>
      <vt:lpstr>Structure Swapping</vt:lpstr>
      <vt:lpstr>Homomorphic Structures and Alternative Logics</vt:lpstr>
      <vt:lpstr>A Brief History of Logic, Rise of Axiomatic Mathematics</vt:lpstr>
      <vt:lpstr>Continued..</vt:lpstr>
      <vt:lpstr>Logic’s Influence on Architecture.</vt:lpstr>
      <vt:lpstr>Time Dependent vs Independent Logic</vt:lpstr>
      <vt:lpstr>Formal Language Theory</vt:lpstr>
      <vt:lpstr>Example</vt:lpstr>
      <vt:lpstr>Deterministic Finite Automaton</vt:lpstr>
      <vt:lpstr>Another Example</vt:lpstr>
      <vt:lpstr>A Definition of Computation</vt:lpstr>
      <vt:lpstr>Operations on Regular Languages</vt:lpstr>
      <vt:lpstr>More than one choice</vt:lpstr>
      <vt:lpstr>Non-Deterministic Finite Automaton</vt:lpstr>
      <vt:lpstr>Proof of Closure Under Union</vt:lpstr>
      <vt:lpstr>Proof of Closure Under Composition</vt:lpstr>
      <vt:lpstr>Proof of Closure Under Kleene Star</vt:lpstr>
      <vt:lpstr>Different Notation: Regular Expressions</vt:lpstr>
      <vt:lpstr>DFA to Regular Expression</vt:lpstr>
      <vt:lpstr>A Non-Regular Language</vt:lpstr>
      <vt:lpstr>Context Free Grammars</vt:lpstr>
      <vt:lpstr>Context Free Grammars: English</vt:lpstr>
      <vt:lpstr>Derivation Example</vt:lpstr>
      <vt:lpstr>Context Free Grammars: Arithmetic Expressions</vt:lpstr>
      <vt:lpstr>Push Down Automaton</vt:lpstr>
      <vt:lpstr>Other Machines </vt:lpstr>
      <vt:lpstr>Lambda Calculus</vt:lpstr>
      <vt:lpstr>Encoding Peano Arithmetic via Church Numerals</vt:lpstr>
      <vt:lpstr>Encoding Peano Arithmetic via Church Numerals</vt:lpstr>
      <vt:lpstr>Other Encodings</vt:lpstr>
      <vt:lpstr>Recursion, Reduction, &amp; Types</vt:lpstr>
      <vt:lpstr>Logic: Perspective and Alternate Forms</vt:lpstr>
      <vt:lpstr>Intuitionistic Logic: Formulated in Gentzen-style Natural Deduction</vt:lpstr>
      <vt:lpstr>Intuitionistic Logic Rules with Proof Terms</vt:lpstr>
      <vt:lpstr>Linear Logic Rules</vt:lpstr>
      <vt:lpstr>Recent Developments</vt:lpstr>
      <vt:lpstr>Vladimir Voevodsky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Nature of Quantum Computation</dc:title>
  <dc:creator>Eric Bond</dc:creator>
  <cp:lastModifiedBy>Eric Bond</cp:lastModifiedBy>
  <cp:revision>171</cp:revision>
  <dcterms:created xsi:type="dcterms:W3CDTF">2017-09-27T22:52:00Z</dcterms:created>
  <dcterms:modified xsi:type="dcterms:W3CDTF">2019-09-26T19:08:32Z</dcterms:modified>
</cp:coreProperties>
</file>